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13"/>
      <p:bold r:id="rId14"/>
      <p:italic r:id="rId15"/>
      <p:boldItalic r:id="rId16"/>
    </p:embeddedFont>
    <p:embeddedFont>
      <p:font typeface="Raleway" panose="020B0604020202020204" charset="-52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493025" y="630225"/>
            <a:ext cx="6210300" cy="154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DELTA</a:t>
            </a:r>
          </a:p>
          <a:p>
            <a:pPr lvl="0">
              <a:spcBef>
                <a:spcPts val="0"/>
              </a:spcBef>
              <a:buNone/>
            </a:pPr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DTM(I) и GEL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25" y="315701"/>
            <a:ext cx="1508174" cy="468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493025" y="3290975"/>
            <a:ext cx="6210300" cy="1241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Особенности новых серий аккумуляторных батарей DELTA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Shape 186"/>
          <p:cNvGrpSpPr/>
          <p:nvPr/>
        </p:nvGrpSpPr>
        <p:grpSpPr>
          <a:xfrm>
            <a:off x="561650" y="1066425"/>
            <a:ext cx="4338199" cy="733800"/>
            <a:chOff x="561650" y="1066425"/>
            <a:chExt cx="4338199" cy="733800"/>
          </a:xfrm>
        </p:grpSpPr>
        <p:sp>
          <p:nvSpPr>
            <p:cNvPr id="187" name="Shape 187"/>
            <p:cNvSpPr/>
            <p:nvPr/>
          </p:nvSpPr>
          <p:spPr>
            <a:xfrm>
              <a:off x="561650" y="1066425"/>
              <a:ext cx="4288500" cy="733800"/>
            </a:xfrm>
            <a:prstGeom prst="wedgeRoundRectCallout">
              <a:avLst>
                <a:gd name="adj1" fmla="val -33240"/>
                <a:gd name="adj2" fmla="val 80308"/>
                <a:gd name="adj3" fmla="val 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749949" y="1116900"/>
              <a:ext cx="41499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Если в обычную AGM VRLA аккумуляторную батарею добавить дистиллят, её срок службы тоже будет увеличен? </a:t>
              </a:r>
            </a:p>
          </p:txBody>
        </p:sp>
      </p:grpSp>
      <p:grpSp>
        <p:nvGrpSpPr>
          <p:cNvPr id="189" name="Shape 189"/>
          <p:cNvGrpSpPr/>
          <p:nvPr/>
        </p:nvGrpSpPr>
        <p:grpSpPr>
          <a:xfrm>
            <a:off x="4398950" y="1630450"/>
            <a:ext cx="4223100" cy="882600"/>
            <a:chOff x="4398950" y="1630450"/>
            <a:chExt cx="4223100" cy="882600"/>
          </a:xfrm>
        </p:grpSpPr>
        <p:sp>
          <p:nvSpPr>
            <p:cNvPr id="190" name="Shape 190"/>
            <p:cNvSpPr/>
            <p:nvPr/>
          </p:nvSpPr>
          <p:spPr>
            <a:xfrm flipH="1">
              <a:off x="4398950" y="1630450"/>
              <a:ext cx="4223100" cy="882600"/>
            </a:xfrm>
            <a:prstGeom prst="wedgeRoundRectCallout">
              <a:avLst>
                <a:gd name="adj1" fmla="val -32993"/>
                <a:gd name="adj2" fmla="val 78733"/>
                <a:gd name="adj3" fmla="val 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4534551" y="1658800"/>
              <a:ext cx="3951900" cy="825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Это категорически недопустимо. В обычной батарее крышку открыть нельзя, всё запечатано. Открываемая крышка - это запатентованная технология, не имеющая аналогов в России.</a:t>
              </a:r>
            </a:p>
          </p:txBody>
        </p:sp>
      </p:grpSp>
      <p:sp>
        <p:nvSpPr>
          <p:cNvPr id="192" name="Shape 192"/>
          <p:cNvSpPr txBox="1">
            <a:spLocks noGrp="1"/>
          </p:cNvSpPr>
          <p:nvPr>
            <p:ph type="ctrTitle" idx="4294967295"/>
          </p:nvPr>
        </p:nvSpPr>
        <p:spPr>
          <a:xfrm>
            <a:off x="1213725" y="149775"/>
            <a:ext cx="6686100" cy="61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Часто задаваемые вопросы: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44225" y="1036575"/>
            <a:ext cx="4045200" cy="557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latin typeface="Montserrat"/>
                <a:ea typeface="Montserrat"/>
                <a:cs typeface="Montserrat"/>
                <a:sym typeface="Montserrat"/>
              </a:rPr>
              <a:t>DELTA GEL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761000" y="1003725"/>
            <a:ext cx="4045200" cy="62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DELTA DTM(I)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820200"/>
          </a:xfrm>
          <a:prstGeom prst="rect">
            <a:avLst/>
          </a:prstGeom>
          <a:solidFill>
            <a:schemeClr val="lt2"/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Назначение:</a:t>
            </a:r>
            <a:endParaRPr lang="ru"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725" y="1626513"/>
            <a:ext cx="2099142" cy="303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034" y="3108453"/>
            <a:ext cx="2099143" cy="1716436"/>
          </a:xfrm>
          <a:prstGeom prst="rect">
            <a:avLst/>
          </a:prstGeom>
          <a:noFill/>
          <a:ln>
            <a:noFill/>
          </a:ln>
          <a:effectLst>
            <a:outerShdw blurRad="500063" dist="57150" dir="5400000" algn="bl" rotWithShape="0">
              <a:srgbClr val="FFFFFF">
                <a:alpha val="51000"/>
              </a:srgbClr>
            </a:outerShdw>
          </a:effectLst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037" y="2046900"/>
            <a:ext cx="2490882" cy="260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1273" y="3250432"/>
            <a:ext cx="2051341" cy="16772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0350"/>
            <a:ext cx="4880800" cy="43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870550" y="575950"/>
            <a:ext cx="38514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DELTA DTM(I)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878925" y="1476125"/>
            <a:ext cx="4078800" cy="324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ontserrat"/>
              <a:buChar char="●"/>
            </a:pP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Технология AGM;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ontserrat"/>
              <a:buChar char="●"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LCD дисплей</a:t>
            </a: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позволяющий отслеживать состояние аккумулятора;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ontserrat"/>
              <a:buChar char="●"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Звуковой сигнал</a:t>
            </a: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информирующий о необходимости проведения проверки аккумулятора;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ontserrat"/>
              <a:buChar char="●"/>
            </a:pP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</a:t>
            </a: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увеличить срок службы</a:t>
            </a: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аккумулятора </a:t>
            </a: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15-30%</a:t>
            </a: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с помощью долива дистиллята (поставляется в комплекте с батареей);</a:t>
            </a:r>
          </a:p>
          <a:p>
            <a:pPr marL="457200" lvl="0" indent="-31115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Запатентованная технология, эксклюзивно на территории РФ.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75" y="477375"/>
            <a:ext cx="1414401" cy="438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50937" y="1663225"/>
            <a:ext cx="4384699" cy="3585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4225"/>
            <a:ext cx="4890674" cy="4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890675" y="575950"/>
            <a:ext cx="3831300" cy="63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DELTA GEL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890675" y="1390850"/>
            <a:ext cx="4032000" cy="334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Комбинированная технология </a:t>
            </a:r>
            <a:r>
              <a:rPr lang="ru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GEL</a:t>
            </a: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ontserrat"/>
              <a:buChar char="●"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LCD дисплей</a:t>
            </a: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позволяющий отслеживать состояние аккумулятора;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ontserrat"/>
              <a:buChar char="●"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Звуковой сигнал</a:t>
            </a: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информирующий о необходимости проведения проверки аккумулятора;</a:t>
            </a: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Montserrat"/>
              <a:buChar char="●"/>
            </a:pP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</a:t>
            </a: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увеличить срок службы</a:t>
            </a: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аккумулятора </a:t>
            </a: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15-30%</a:t>
            </a:r>
            <a:r>
              <a:rPr lang="ru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с помощью долива дистиллята (поставляется в комплекте с батареей);</a:t>
            </a:r>
          </a:p>
          <a:p>
            <a:pPr marL="457200" lvl="0" indent="-311150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Запатентованная технология, эксклюзивно на территории РФ.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75" y="477375"/>
            <a:ext cx="1414401" cy="438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44800" y="1604200"/>
            <a:ext cx="4384699" cy="3585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75" y="477375"/>
            <a:ext cx="1414401" cy="438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05" name="Shape 105"/>
          <p:cNvCxnSpPr/>
          <p:nvPr/>
        </p:nvCxnSpPr>
        <p:spPr>
          <a:xfrm>
            <a:off x="4568725" y="362175"/>
            <a:ext cx="2055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06" name="Shape 106"/>
          <p:cNvSpPr txBox="1"/>
          <p:nvPr/>
        </p:nvSpPr>
        <p:spPr>
          <a:xfrm>
            <a:off x="4655850" y="422650"/>
            <a:ext cx="4296300" cy="405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Комбинированная технология GEL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Это современное технологическое решение, сочетающее в себе специализированные AGM сепараторы, с частичным сгущением электролита, для получения двойного преимущества: высоких разрядных характеристик, присущих AGM технологии, и высокой эксплуатационной устойчивости, которая характерна для аккумуляторов, изготовленных по технологии GEL.</a:t>
            </a:r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При использовании </a:t>
            </a:r>
            <a:r>
              <a:rPr lang="ru" sz="1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комбинированной технологии </a:t>
            </a:r>
            <a:r>
              <a:rPr lang="ru" sz="12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GEL,</a:t>
            </a:r>
            <a:r>
              <a:rPr lang="ru" sz="12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реакция рекомбинации в аккумуляторе протекает более эффективно, по сравнению с обычной AGM батареей. Также следует отметить высокую устойчивость АКБ, изготовленных по данной технологии, к глубоким разрядам.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00" y="1144975"/>
            <a:ext cx="4384699" cy="35852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Shape 108"/>
          <p:cNvCxnSpPr/>
          <p:nvPr/>
        </p:nvCxnSpPr>
        <p:spPr>
          <a:xfrm rot="10800000" flipH="1">
            <a:off x="2073150" y="362075"/>
            <a:ext cx="2495700" cy="328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lg" len="lg"/>
            <a:tailEnd type="none" w="lg" len="lg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75" y="477375"/>
            <a:ext cx="1414401" cy="438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350" y="1070600"/>
            <a:ext cx="4384699" cy="35852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 rot="10800000" flipH="1">
            <a:off x="2703625" y="362175"/>
            <a:ext cx="1865100" cy="162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lg" len="lg"/>
            <a:tailEnd type="none" w="lg" len="lg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</p:cxnSp>
      <p:cxnSp>
        <p:nvCxnSpPr>
          <p:cNvPr id="116" name="Shape 116"/>
          <p:cNvCxnSpPr/>
          <p:nvPr/>
        </p:nvCxnSpPr>
        <p:spPr>
          <a:xfrm>
            <a:off x="4568725" y="362175"/>
            <a:ext cx="2055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grpSp>
        <p:nvGrpSpPr>
          <p:cNvPr id="117" name="Shape 117"/>
          <p:cNvGrpSpPr/>
          <p:nvPr/>
        </p:nvGrpSpPr>
        <p:grpSpPr>
          <a:xfrm>
            <a:off x="4822319" y="2295091"/>
            <a:ext cx="4070793" cy="2693325"/>
            <a:chOff x="5361600" y="3250700"/>
            <a:chExt cx="3480500" cy="2302774"/>
          </a:xfrm>
        </p:grpSpPr>
        <p:pic>
          <p:nvPicPr>
            <p:cNvPr id="118" name="Shape 1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61600" y="3250700"/>
              <a:ext cx="3480500" cy="2302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Shape 1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20638" y="3468145"/>
              <a:ext cx="1162425" cy="5742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Shape 120"/>
          <p:cNvSpPr txBox="1"/>
          <p:nvPr/>
        </p:nvSpPr>
        <p:spPr>
          <a:xfrm>
            <a:off x="4655850" y="422650"/>
            <a:ext cx="4296300" cy="168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LCD дисплей</a:t>
            </a:r>
          </a:p>
          <a:p>
            <a:pPr lvl="0">
              <a:spcBef>
                <a:spcPts val="0"/>
              </a:spcBef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Имеет два режима индикации: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AutoNum type="arabicPeriod"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Отображение уровня заряда и напряжения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AutoNum type="arabicPeriod"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Отображение уровня заряда и срока эксплуатации (дней).</a:t>
            </a:r>
          </a:p>
          <a:p>
            <a:pPr lvl="0">
              <a:spcBef>
                <a:spcPts val="0"/>
              </a:spcBef>
              <a:buNone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случае необходимости проверки состояния аккумулятора, отображается надпись Maintain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4890675" y="4300300"/>
            <a:ext cx="657600" cy="438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75" y="477375"/>
            <a:ext cx="1414401" cy="438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25" y="916300"/>
            <a:ext cx="2005349" cy="1639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Shape 128"/>
          <p:cNvCxnSpPr/>
          <p:nvPr/>
        </p:nvCxnSpPr>
        <p:spPr>
          <a:xfrm rot="10800000" flipH="1">
            <a:off x="1730850" y="361925"/>
            <a:ext cx="2838000" cy="66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lg" len="lg"/>
            <a:tailEnd type="none" w="lg" len="lg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</p:cxnSp>
      <p:cxnSp>
        <p:nvCxnSpPr>
          <p:cNvPr id="129" name="Shape 129"/>
          <p:cNvCxnSpPr/>
          <p:nvPr/>
        </p:nvCxnSpPr>
        <p:spPr>
          <a:xfrm>
            <a:off x="4568725" y="362175"/>
            <a:ext cx="2055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30" name="Shape 130"/>
          <p:cNvSpPr txBox="1"/>
          <p:nvPr/>
        </p:nvSpPr>
        <p:spPr>
          <a:xfrm>
            <a:off x="4655850" y="361925"/>
            <a:ext cx="4296300" cy="47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Долив дистиллята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Для продления срока службы батареи на 15-30% Вы можете долить дистиллят через 400-600 дней с момента начала эксплуатации батареи. Точный Период долива зависит от интенсивности эксплуатации и условий окружающей среды. 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AutoNum type="arabicPeriod"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Откройте крышку, используя отвертку, либо другой плоский предмет.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AutoNum type="arabicPeriod"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 крышкой находятся 6 контейнеров с дистиллятом и трубка для долива.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AutoNum type="arabicPeriod"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Снимите колпачок с контейнера и вставьте в него трубку. Также снимите предохранительные клапаны с аккумуляторной батареи.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AutoNum type="arabicPeriod"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Залейте дистиллят во все ячейки в соотношении один контейнер на одну ячейку. Избегайте перелива.</a:t>
            </a:r>
          </a:p>
          <a:p>
            <a:pPr marL="457200" lvl="0" indent="-304800" rt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AutoNum type="arabicPeriod"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Поместите обратно предохранительные клапаны и закройте крышку. Аккумулятор готов к работе.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Важно! Долив производится только один раз.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ru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endParaRPr lang="ru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l="103671" t="12157" r="-91514"/>
          <a:stretch/>
        </p:blipFill>
        <p:spPr>
          <a:xfrm>
            <a:off x="6807826" y="3639225"/>
            <a:ext cx="1711011" cy="17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7650" y="843625"/>
            <a:ext cx="2055000" cy="178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675" y="3278376"/>
            <a:ext cx="1861700" cy="130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2725" y="2937400"/>
            <a:ext cx="1899926" cy="1871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1945525" y="1844925"/>
            <a:ext cx="258600" cy="34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945525" y="4204338"/>
            <a:ext cx="258600" cy="34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Shape 152"/>
          <p:cNvGrpSpPr/>
          <p:nvPr/>
        </p:nvGrpSpPr>
        <p:grpSpPr>
          <a:xfrm>
            <a:off x="561650" y="1066425"/>
            <a:ext cx="4338199" cy="733800"/>
            <a:chOff x="561650" y="1066425"/>
            <a:chExt cx="4338199" cy="733800"/>
          </a:xfrm>
        </p:grpSpPr>
        <p:sp>
          <p:nvSpPr>
            <p:cNvPr id="153" name="Shape 153"/>
            <p:cNvSpPr/>
            <p:nvPr/>
          </p:nvSpPr>
          <p:spPr>
            <a:xfrm>
              <a:off x="561650" y="1066425"/>
              <a:ext cx="4288500" cy="733800"/>
            </a:xfrm>
            <a:prstGeom prst="wedgeRoundRectCallout">
              <a:avLst>
                <a:gd name="adj1" fmla="val -33240"/>
                <a:gd name="adj2" fmla="val 80308"/>
                <a:gd name="adj3" fmla="val 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749949" y="1116900"/>
              <a:ext cx="41499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sz="10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Аккумулятор издаёт звуковой сигнал и на экране высветилась надпись “Maintain”, что это означает?</a:t>
              </a:r>
            </a:p>
          </p:txBody>
        </p:sp>
      </p:grpSp>
      <p:grpSp>
        <p:nvGrpSpPr>
          <p:cNvPr id="155" name="Shape 155"/>
          <p:cNvGrpSpPr/>
          <p:nvPr/>
        </p:nvGrpSpPr>
        <p:grpSpPr>
          <a:xfrm>
            <a:off x="4398950" y="1630450"/>
            <a:ext cx="4223100" cy="882600"/>
            <a:chOff x="4398950" y="1630450"/>
            <a:chExt cx="4223100" cy="882600"/>
          </a:xfrm>
        </p:grpSpPr>
        <p:sp>
          <p:nvSpPr>
            <p:cNvPr id="156" name="Shape 156"/>
            <p:cNvSpPr/>
            <p:nvPr/>
          </p:nvSpPr>
          <p:spPr>
            <a:xfrm flipH="1">
              <a:off x="4398950" y="1630450"/>
              <a:ext cx="4223100" cy="882600"/>
            </a:xfrm>
            <a:prstGeom prst="wedgeRoundRectCallout">
              <a:avLst>
                <a:gd name="adj1" fmla="val -32993"/>
                <a:gd name="adj2" fmla="val 78733"/>
                <a:gd name="adj3" fmla="val 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4534551" y="1658800"/>
              <a:ext cx="3951900" cy="825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sz="10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Это означает, что аккумулятор разряжен или перезаряжен (см.информацию на дисплее). Чтобы отключить звуковой сигнал нажмите кнопку “PUSH”.</a:t>
              </a:r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ctrTitle" idx="4294967295"/>
          </p:nvPr>
        </p:nvSpPr>
        <p:spPr>
          <a:xfrm>
            <a:off x="1213725" y="149775"/>
            <a:ext cx="6686100" cy="61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Часто задаваемые вопросы:</a:t>
            </a:r>
          </a:p>
        </p:txBody>
      </p:sp>
      <p:grpSp>
        <p:nvGrpSpPr>
          <p:cNvPr id="159" name="Shape 159"/>
          <p:cNvGrpSpPr/>
          <p:nvPr/>
        </p:nvGrpSpPr>
        <p:grpSpPr>
          <a:xfrm>
            <a:off x="541800" y="2919525"/>
            <a:ext cx="4338199" cy="733800"/>
            <a:chOff x="561650" y="1066425"/>
            <a:chExt cx="4338199" cy="733800"/>
          </a:xfrm>
        </p:grpSpPr>
        <p:sp>
          <p:nvSpPr>
            <p:cNvPr id="160" name="Shape 160"/>
            <p:cNvSpPr/>
            <p:nvPr/>
          </p:nvSpPr>
          <p:spPr>
            <a:xfrm>
              <a:off x="561650" y="1066425"/>
              <a:ext cx="4288500" cy="733800"/>
            </a:xfrm>
            <a:prstGeom prst="wedgeRoundRectCallout">
              <a:avLst>
                <a:gd name="adj1" fmla="val -33240"/>
                <a:gd name="adj2" fmla="val 80308"/>
                <a:gd name="adj3" fmla="val 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749949" y="1116900"/>
              <a:ext cx="41499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2"/>
                </a:buClr>
                <a:buSzPct val="110000"/>
                <a:buFont typeface="Arial"/>
                <a:buNone/>
              </a:pPr>
              <a:r>
                <a:rPr lang="ru" sz="10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Когда начинается отсчёт срока службы аккумуляторной батареи?</a:t>
              </a:r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4398950" y="3549150"/>
            <a:ext cx="4223100" cy="882600"/>
            <a:chOff x="4398950" y="1630450"/>
            <a:chExt cx="4223100" cy="882600"/>
          </a:xfrm>
        </p:grpSpPr>
        <p:sp>
          <p:nvSpPr>
            <p:cNvPr id="163" name="Shape 163"/>
            <p:cNvSpPr/>
            <p:nvPr/>
          </p:nvSpPr>
          <p:spPr>
            <a:xfrm flipH="1">
              <a:off x="4398950" y="1630450"/>
              <a:ext cx="4223100" cy="882600"/>
            </a:xfrm>
            <a:prstGeom prst="wedgeRoundRectCallout">
              <a:avLst>
                <a:gd name="adj1" fmla="val -32993"/>
                <a:gd name="adj2" fmla="val 78733"/>
                <a:gd name="adj3" fmla="val 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4534551" y="1658800"/>
              <a:ext cx="3951900" cy="825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sz="10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Отсчет срока эксплуатации АКБ начинается спустя 48 часов заряда АКБ. Речь идет о суммарной продолжительности заряда, поэтому реальный срок и отображаемый могут отличаться на несколько дней.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Shape 169"/>
          <p:cNvGrpSpPr/>
          <p:nvPr/>
        </p:nvGrpSpPr>
        <p:grpSpPr>
          <a:xfrm>
            <a:off x="561650" y="3301525"/>
            <a:ext cx="4338199" cy="733800"/>
            <a:chOff x="561650" y="1066425"/>
            <a:chExt cx="4338199" cy="733800"/>
          </a:xfrm>
        </p:grpSpPr>
        <p:sp>
          <p:nvSpPr>
            <p:cNvPr id="170" name="Shape 170"/>
            <p:cNvSpPr/>
            <p:nvPr/>
          </p:nvSpPr>
          <p:spPr>
            <a:xfrm>
              <a:off x="561650" y="1066425"/>
              <a:ext cx="4288500" cy="733800"/>
            </a:xfrm>
            <a:prstGeom prst="wedgeRoundRectCallout">
              <a:avLst>
                <a:gd name="adj1" fmla="val -33240"/>
                <a:gd name="adj2" fmla="val 80308"/>
                <a:gd name="adj3" fmla="val 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749949" y="1116900"/>
              <a:ext cx="41499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 учётом того, что возможен долив дистиллята, являются ли батареи герметизированными, свинцово-кислотными аккумуляторами?</a:t>
              </a:r>
            </a:p>
          </p:txBody>
        </p:sp>
      </p:grpSp>
      <p:sp>
        <p:nvSpPr>
          <p:cNvPr id="172" name="Shape 172"/>
          <p:cNvSpPr txBox="1">
            <a:spLocks noGrp="1"/>
          </p:cNvSpPr>
          <p:nvPr>
            <p:ph type="ctrTitle" idx="4294967295"/>
          </p:nvPr>
        </p:nvSpPr>
        <p:spPr>
          <a:xfrm>
            <a:off x="1213725" y="149775"/>
            <a:ext cx="6686100" cy="61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Часто задаваемые вопросы: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4448450" y="3947425"/>
            <a:ext cx="4223100" cy="882600"/>
            <a:chOff x="4258925" y="1710900"/>
            <a:chExt cx="4223100" cy="882600"/>
          </a:xfrm>
        </p:grpSpPr>
        <p:sp>
          <p:nvSpPr>
            <p:cNvPr id="174" name="Shape 174"/>
            <p:cNvSpPr/>
            <p:nvPr/>
          </p:nvSpPr>
          <p:spPr>
            <a:xfrm flipH="1">
              <a:off x="4258925" y="1710900"/>
              <a:ext cx="4223100" cy="882600"/>
            </a:xfrm>
            <a:prstGeom prst="wedgeRoundRectCallout">
              <a:avLst>
                <a:gd name="adj1" fmla="val -32993"/>
                <a:gd name="adj2" fmla="val 78733"/>
                <a:gd name="adj3" fmla="val 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4394526" y="1739250"/>
              <a:ext cx="3951900" cy="825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Да, являются. Отличие только в возможности самостоятельно увеличить срок службы аккумулятора. Долив дистиллята производится однократно, в строгом соответствии с инструкцией.</a:t>
              </a:r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526675" y="768975"/>
            <a:ext cx="4324399" cy="619200"/>
            <a:chOff x="481300" y="2853725"/>
            <a:chExt cx="4324399" cy="619200"/>
          </a:xfrm>
        </p:grpSpPr>
        <p:sp>
          <p:nvSpPr>
            <p:cNvPr id="177" name="Shape 177"/>
            <p:cNvSpPr/>
            <p:nvPr/>
          </p:nvSpPr>
          <p:spPr>
            <a:xfrm>
              <a:off x="481300" y="2909075"/>
              <a:ext cx="4288500" cy="508500"/>
            </a:xfrm>
            <a:prstGeom prst="wedgeRoundRectCallout">
              <a:avLst>
                <a:gd name="adj1" fmla="val -33240"/>
                <a:gd name="adj2" fmla="val 80308"/>
                <a:gd name="adj3" fmla="val 0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655799" y="2853725"/>
              <a:ext cx="41499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Когда следует доливать дистиллят?</a:t>
              </a:r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4394200" y="1205725"/>
            <a:ext cx="4223100" cy="2017800"/>
            <a:chOff x="4436075" y="2801500"/>
            <a:chExt cx="4223100" cy="2017800"/>
          </a:xfrm>
        </p:grpSpPr>
        <p:sp>
          <p:nvSpPr>
            <p:cNvPr id="180" name="Shape 180"/>
            <p:cNvSpPr/>
            <p:nvPr/>
          </p:nvSpPr>
          <p:spPr>
            <a:xfrm flipH="1">
              <a:off x="4436075" y="2801500"/>
              <a:ext cx="4223100" cy="2017800"/>
            </a:xfrm>
            <a:prstGeom prst="wedgeRoundRectCallout">
              <a:avLst>
                <a:gd name="adj1" fmla="val -34021"/>
                <a:gd name="adj2" fmla="val 65030"/>
                <a:gd name="adj3" fmla="val 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4571675" y="2894350"/>
              <a:ext cx="3951900" cy="1883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ru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При работе АКБ в циклическом режиме, при температуре не выше 25°С, рекомендуется произвести долив дистиллята спустя 400 дней эксплуатации.</a:t>
              </a:r>
            </a:p>
            <a:p>
              <a:pPr lvl="0" rtl="0">
                <a:spcBef>
                  <a:spcPts val="0"/>
                </a:spcBef>
                <a:buNone/>
              </a:pPr>
              <a:endPara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rPr lang="ru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Если эксплуатация осуществляется в режиме постоянного подзаряда в ИБП без срабатываний, при температуре не выше 25°С, то долив следует проводить спустя 600 дней.</a:t>
              </a:r>
            </a:p>
            <a:p>
              <a:pPr lvl="0" rtl="0">
                <a:spcBef>
                  <a:spcPts val="0"/>
                </a:spcBef>
                <a:buNone/>
              </a:pPr>
              <a:endPara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rPr lang="ru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При работе аккумулятора в комбинированном режиме, долив дистиллята следует провести спустя 500 дней эксплуатации.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591</Words>
  <Application>Microsoft Office PowerPoint</Application>
  <PresentationFormat>Экран (16:9)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Montserrat</vt:lpstr>
      <vt:lpstr>Raleway</vt:lpstr>
      <vt:lpstr>Lato</vt:lpstr>
      <vt:lpstr>Arial</vt:lpstr>
      <vt:lpstr>Swiss</vt:lpstr>
      <vt:lpstr>DELTA DTM(I) и GEL</vt:lpstr>
      <vt:lpstr>DELTA GEL</vt:lpstr>
      <vt:lpstr>DELTA DTM(I)</vt:lpstr>
      <vt:lpstr>DELTA GEL</vt:lpstr>
      <vt:lpstr>Презентация PowerPoint</vt:lpstr>
      <vt:lpstr>Презентация PowerPoint</vt:lpstr>
      <vt:lpstr>Презентация PowerPoint</vt:lpstr>
      <vt:lpstr>Часто задаваемые вопросы:</vt:lpstr>
      <vt:lpstr>Часто задаваемые вопросы:</vt:lpstr>
      <vt:lpstr>Часто задаваемые 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DTM(I) и GEL</dc:title>
  <dc:creator>Третьякова Кира Сергеевна</dc:creator>
  <cp:lastModifiedBy>k.tretyakova</cp:lastModifiedBy>
  <cp:revision>5</cp:revision>
  <dcterms:modified xsi:type="dcterms:W3CDTF">2017-12-06T11:41:46Z</dcterms:modified>
</cp:coreProperties>
</file>